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504" r:id="rId3"/>
    <p:sldId id="526" r:id="rId4"/>
    <p:sldId id="525" r:id="rId5"/>
    <p:sldId id="508" r:id="rId6"/>
    <p:sldId id="509" r:id="rId7"/>
    <p:sldId id="527" r:id="rId8"/>
    <p:sldId id="518" r:id="rId9"/>
    <p:sldId id="519" r:id="rId10"/>
    <p:sldId id="520" r:id="rId11"/>
    <p:sldId id="511" r:id="rId12"/>
    <p:sldId id="528" r:id="rId13"/>
    <p:sldId id="522" r:id="rId14"/>
    <p:sldId id="521" r:id="rId15"/>
    <p:sldId id="513" r:id="rId16"/>
    <p:sldId id="529" r:id="rId17"/>
    <p:sldId id="523" r:id="rId18"/>
    <p:sldId id="524" r:id="rId19"/>
    <p:sldId id="514" r:id="rId20"/>
    <p:sldId id="515" r:id="rId21"/>
    <p:sldId id="530" r:id="rId22"/>
    <p:sldId id="516" r:id="rId23"/>
    <p:sldId id="517" r:id="rId24"/>
  </p:sldIdLst>
  <p:sldSz cx="9144000" cy="5143500" type="screen16x9"/>
  <p:notesSz cx="6858000" cy="9144000"/>
  <p:defaultTextStyle>
    <a:defPPr>
      <a:defRPr lang="ru-RU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E9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65429" autoAdjust="0"/>
  </p:normalViewPr>
  <p:slideViewPr>
    <p:cSldViewPr snapToGrid="0">
      <p:cViewPr varScale="1">
        <p:scale>
          <a:sx n="152" d="100"/>
          <a:sy n="152" d="100"/>
        </p:scale>
        <p:origin x="420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-2706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1C2353-D925-45DE-A089-033AA813718C}" type="datetimeFigureOut">
              <a:rPr lang="ru-RU" smtClean="0"/>
              <a:pPr/>
              <a:t>22.05.2020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FFA19-3675-4250-8063-A0D9F8169EB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71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FFA19-3675-4250-8063-A0D9F8169EBF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989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C16FB-6A8B-43F5-9B29-08A94201FA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1050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457189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604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chemeClr val="accent1">
                <a:lumMod val="20000"/>
                <a:lumOff val="80000"/>
              </a:schemeClr>
            </a:gs>
            <a:gs pos="0">
              <a:schemeClr val="accent1">
                <a:lumMod val="60000"/>
                <a:lumOff val="40000"/>
                <a:alpha val="2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fld id="{6FEC1953-C0DD-453C-B799-C9283B78692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457189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8" name="Группа 7"/>
          <p:cNvGrpSpPr>
            <a:grpSpLocks/>
          </p:cNvGrpSpPr>
          <p:nvPr userDrawn="1"/>
        </p:nvGrpSpPr>
        <p:grpSpPr bwMode="auto">
          <a:xfrm>
            <a:off x="177206" y="4555131"/>
            <a:ext cx="1727573" cy="483040"/>
            <a:chOff x="107414" y="4557831"/>
            <a:chExt cx="2303783" cy="644525"/>
          </a:xfrm>
        </p:grpSpPr>
        <p:pic>
          <p:nvPicPr>
            <p:cNvPr id="9" name="Рисунок 8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07414" y="4557831"/>
              <a:ext cx="428625" cy="5060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extBox 5"/>
            <p:cNvSpPr txBox="1">
              <a:spLocks noChangeArrowheads="1"/>
            </p:cNvSpPr>
            <p:nvPr/>
          </p:nvSpPr>
          <p:spPr bwMode="auto">
            <a:xfrm>
              <a:off x="536038" y="4617152"/>
              <a:ext cx="1875159" cy="5852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defPPr>
                <a:defRPr lang="ru-RU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l" defTabSz="68578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ru-RU" sz="675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Московский государственный </a:t>
              </a:r>
            </a:p>
            <a:p>
              <a:pPr marL="0" marR="0" lvl="0" indent="0" algn="l" defTabSz="68578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ru-RU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технический</a:t>
              </a:r>
              <a:r>
                <a:rPr kumimoji="0" lang="ru-RU" altLang="ru-RU" sz="675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 университет </a:t>
              </a:r>
            </a:p>
            <a:p>
              <a:pPr marL="0" marR="0" lvl="0" indent="0" algn="l" defTabSz="68578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ru-RU" sz="675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им. Н.Э. Баумана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353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2514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>
            <a:outerShdw dist="76199" dir="2700000" algn="ctr" rotWithShape="0">
              <a:srgbClr val="808080">
                <a:alpha val="75000"/>
              </a:srgbClr>
            </a:outerShdw>
          </a:effectLst>
        </p:spPr>
      </p:pic>
      <p:pic>
        <p:nvPicPr>
          <p:cNvPr id="5" name="Рисунок 1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51075" y="4529138"/>
            <a:ext cx="614363" cy="64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2773363" y="4737100"/>
            <a:ext cx="14605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pitchFamily="34" charset="0"/>
              </a:rPr>
              <a:t>Кафедра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pitchFamily="34" charset="0"/>
              </a:rPr>
              <a:t>«Инженерная графика»</a:t>
            </a:r>
          </a:p>
        </p:txBody>
      </p:sp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>
          <a:xfrm>
            <a:off x="1276251" y="2805181"/>
            <a:ext cx="6858000" cy="1577976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itchFamily="34" charset="0"/>
                <a:cs typeface="Arial" pitchFamily="34" charset="0"/>
              </a:rPr>
              <a:t>Группа </a:t>
            </a:r>
            <a:r>
              <a:rPr lang="ru-RU" sz="3600" dirty="0" smtClean="0">
                <a:latin typeface="Arial" pitchFamily="34" charset="0"/>
                <a:cs typeface="Arial" pitchFamily="34" charset="0"/>
              </a:rPr>
              <a:t>РК 6-22Б</a:t>
            </a:r>
            <a:r>
              <a:rPr lang="ru-RU" sz="3600" dirty="0">
                <a:latin typeface="Arial" pitchFamily="34" charset="0"/>
                <a:cs typeface="Arial" pitchFamily="34" charset="0"/>
              </a:rPr>
              <a:t/>
            </a:r>
            <a:br>
              <a:rPr lang="ru-RU" sz="3600" dirty="0">
                <a:latin typeface="Arial" pitchFamily="34" charset="0"/>
                <a:cs typeface="Arial" pitchFamily="34" charset="0"/>
              </a:rPr>
            </a:br>
            <a:r>
              <a:rPr lang="ru-RU" sz="3600" dirty="0" smtClean="0">
                <a:latin typeface="Arial" pitchFamily="34" charset="0"/>
                <a:cs typeface="Arial" pitchFamily="34" charset="0"/>
              </a:rPr>
              <a:t>Журавлев </a:t>
            </a:r>
            <a:r>
              <a:rPr lang="ru-RU" sz="3600" dirty="0">
                <a:latin typeface="Arial" pitchFamily="34" charset="0"/>
                <a:cs typeface="Arial" pitchFamily="34" charset="0"/>
              </a:rPr>
              <a:t>Н</a:t>
            </a:r>
            <a:r>
              <a:rPr lang="ru-RU" sz="3600" dirty="0" smtClean="0">
                <a:latin typeface="Arial" pitchFamily="34" charset="0"/>
                <a:cs typeface="Arial" pitchFamily="34" charset="0"/>
              </a:rPr>
              <a:t>. </a:t>
            </a:r>
            <a:r>
              <a:rPr lang="ru-RU" sz="3600" dirty="0">
                <a:latin typeface="Arial" pitchFamily="34" charset="0"/>
                <a:cs typeface="Arial" pitchFamily="34" charset="0"/>
              </a:rPr>
              <a:t>В</a:t>
            </a:r>
            <a:r>
              <a:rPr lang="ru-RU" sz="3600" dirty="0" smtClean="0">
                <a:latin typeface="Arial" pitchFamily="34" charset="0"/>
                <a:cs typeface="Arial" pitchFamily="34" charset="0"/>
              </a:rPr>
              <a:t>.</a:t>
            </a:r>
            <a:r>
              <a:rPr lang="ru-RU" sz="3600" dirty="0">
                <a:latin typeface="Arial" pitchFamily="34" charset="0"/>
                <a:cs typeface="Arial" pitchFamily="34" charset="0"/>
              </a:rPr>
              <a:t/>
            </a:r>
            <a:br>
              <a:rPr lang="ru-RU" sz="3600" dirty="0">
                <a:latin typeface="Arial" pitchFamily="34" charset="0"/>
                <a:cs typeface="Arial" pitchFamily="34" charset="0"/>
              </a:rPr>
            </a:br>
            <a:r>
              <a:rPr lang="ru-RU" sz="3600" dirty="0" smtClean="0">
                <a:latin typeface="Arial" pitchFamily="34" charset="0"/>
                <a:cs typeface="Arial" pitchFamily="34" charset="0"/>
              </a:rPr>
              <a:t>Компьютерная </a:t>
            </a:r>
            <a:r>
              <a:rPr lang="ru-RU" sz="3600" dirty="0">
                <a:latin typeface="Arial" pitchFamily="34" charset="0"/>
                <a:cs typeface="Arial" pitchFamily="34" charset="0"/>
              </a:rPr>
              <a:t>графика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08076" y="4383157"/>
            <a:ext cx="19207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преподаватель:</a:t>
            </a:r>
          </a:p>
          <a:p>
            <a:r>
              <a:rPr lang="ru-RU" sz="2000" dirty="0" smtClean="0"/>
              <a:t>Демидов </a:t>
            </a:r>
            <a:r>
              <a:rPr lang="ru-RU" sz="2000" dirty="0"/>
              <a:t>С</a:t>
            </a:r>
            <a:r>
              <a:rPr lang="ru-RU" sz="2000" dirty="0" smtClean="0"/>
              <a:t>. </a:t>
            </a:r>
            <a:r>
              <a:rPr lang="ru-RU" sz="2000" dirty="0"/>
              <a:t>Г</a:t>
            </a:r>
            <a:r>
              <a:rPr lang="ru-RU" sz="2000" dirty="0" smtClean="0"/>
              <a:t>.</a:t>
            </a:r>
            <a:endParaRPr lang="ru-RU" sz="2000" dirty="0"/>
          </a:p>
        </p:txBody>
      </p:sp>
      <p:sp>
        <p:nvSpPr>
          <p:cNvPr id="9" name="TextBox 5"/>
          <p:cNvSpPr txBox="1"/>
          <p:nvPr/>
        </p:nvSpPr>
        <p:spPr>
          <a:xfrm>
            <a:off x="3804676" y="1475439"/>
            <a:ext cx="1801150" cy="52322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5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Зачтено </a:t>
            </a:r>
            <a:r>
              <a:rPr lang="ru-RU" noProof="0" dirty="0" smtClean="0">
                <a:solidFill>
                  <a:sysClr val="windowText" lastClr="000000"/>
                </a:solidFill>
                <a:latin typeface="Calibri"/>
                <a:ea typeface="+mn-ea"/>
              </a:rPr>
              <a:t>30</a:t>
            </a:r>
            <a:r>
              <a:rPr lang="ru-RU" dirty="0" smtClean="0">
                <a:solidFill>
                  <a:sysClr val="windowText" lastClr="000000"/>
                </a:solidFill>
                <a:latin typeface="Calibri"/>
              </a:rPr>
              <a:t>.04.2020 20:16</a:t>
            </a:r>
            <a:endParaRPr kumimoji="0" lang="ru-RU" sz="135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300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32309" y="4774168"/>
            <a:ext cx="1550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ДЗ №2 </a:t>
            </a:r>
            <a:r>
              <a:rPr lang="ru-RU" dirty="0" smtClean="0"/>
              <a:t>лист</a:t>
            </a:r>
            <a:r>
              <a:rPr lang="en-US" dirty="0" smtClean="0"/>
              <a:t> 5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230" y="0"/>
            <a:ext cx="6867459" cy="4850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57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794472" y="4707369"/>
            <a:ext cx="1525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№3 лист 1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629" y="1123748"/>
            <a:ext cx="3162741" cy="289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74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794472" y="4707369"/>
            <a:ext cx="1525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№3 лист </a:t>
            </a:r>
            <a:r>
              <a:rPr lang="en-US" dirty="0" smtClean="0"/>
              <a:t>2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075" y="0"/>
            <a:ext cx="8107107" cy="412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477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00778" y="4707369"/>
            <a:ext cx="1518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ДЗ №3 лист </a:t>
            </a:r>
            <a:r>
              <a:rPr lang="en-US" dirty="0" smtClean="0"/>
              <a:t>3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61" y="-16665"/>
            <a:ext cx="6657739" cy="47240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FF16B0-9C51-4E94-87BA-113EF7FA4005}"/>
              </a:ext>
            </a:extLst>
          </p:cNvPr>
          <p:cNvSpPr txBox="1"/>
          <p:nvPr/>
        </p:nvSpPr>
        <p:spPr>
          <a:xfrm>
            <a:off x="6242050" y="266854"/>
            <a:ext cx="23503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" dirty="0"/>
              <a:t>Этот</a:t>
            </a:r>
            <a:r>
              <a:rPr lang="ru-RU" sz="800" dirty="0">
                <a:solidFill>
                  <a:srgbClr val="FF0000"/>
                </a:solidFill>
              </a:rPr>
              <a:t> разрез нужно обозначить,</a:t>
            </a:r>
          </a:p>
          <a:p>
            <a:r>
              <a:rPr lang="ru-RU" sz="800" dirty="0">
                <a:solidFill>
                  <a:srgbClr val="FF0000"/>
                </a:solidFill>
              </a:rPr>
              <a:t>Хотелось бы половину вида с половиной разреза</a:t>
            </a:r>
            <a:endParaRPr lang="ru-RU" sz="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D16068-A95E-4700-B445-43A00F291683}"/>
              </a:ext>
            </a:extLst>
          </p:cNvPr>
          <p:cNvSpPr txBox="1"/>
          <p:nvPr/>
        </p:nvSpPr>
        <p:spPr>
          <a:xfrm>
            <a:off x="3949700" y="2487111"/>
            <a:ext cx="2675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" dirty="0">
                <a:solidFill>
                  <a:srgbClr val="FF0000"/>
                </a:solidFill>
              </a:rPr>
              <a:t>Ось симметрии – горизонтальная, значит разрез должен</a:t>
            </a:r>
          </a:p>
          <a:p>
            <a:r>
              <a:rPr lang="ru-RU" sz="800" dirty="0">
                <a:solidFill>
                  <a:srgbClr val="FF0000"/>
                </a:solidFill>
              </a:rPr>
              <a:t>Быть на нижней половине</a:t>
            </a:r>
          </a:p>
        </p:txBody>
      </p:sp>
    </p:spTree>
    <p:extLst>
      <p:ext uri="{BB962C8B-B14F-4D97-AF65-F5344CB8AC3E}">
        <p14:creationId xmlns:p14="http://schemas.microsoft.com/office/powerpoint/2010/main" val="41198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750328" y="4774168"/>
            <a:ext cx="1835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№3 лист </a:t>
            </a:r>
            <a:r>
              <a:rPr lang="en-US" dirty="0"/>
              <a:t>4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129" y="56755"/>
            <a:ext cx="6753558" cy="477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463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70146" y="4707369"/>
            <a:ext cx="144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№4 лист 1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153" y="0"/>
            <a:ext cx="489769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493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70146" y="4707369"/>
            <a:ext cx="144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№4 лист </a:t>
            </a:r>
            <a:r>
              <a:rPr lang="en-US" dirty="0" smtClean="0"/>
              <a:t>2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854" y="123061"/>
            <a:ext cx="7870146" cy="400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467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89065" y="4707369"/>
            <a:ext cx="1430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ДЗ №4 лист </a:t>
            </a:r>
            <a:r>
              <a:rPr lang="en-US" dirty="0" smtClean="0"/>
              <a:t>3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214" y="0"/>
            <a:ext cx="3621571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383FD0-353C-4510-AE10-6748DB255C3A}"/>
              </a:ext>
            </a:extLst>
          </p:cNvPr>
          <p:cNvSpPr txBox="1"/>
          <p:nvPr/>
        </p:nvSpPr>
        <p:spPr>
          <a:xfrm>
            <a:off x="4460081" y="871407"/>
            <a:ext cx="6046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" dirty="0">
                <a:solidFill>
                  <a:srgbClr val="FF0000"/>
                </a:solidFill>
              </a:rPr>
              <a:t>Ось у отв.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B41756-7D5A-4B45-A4FA-3E6EC9440084}"/>
              </a:ext>
            </a:extLst>
          </p:cNvPr>
          <p:cNvSpPr txBox="1"/>
          <p:nvPr/>
        </p:nvSpPr>
        <p:spPr>
          <a:xfrm>
            <a:off x="5424488" y="1347787"/>
            <a:ext cx="16225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" dirty="0">
                <a:solidFill>
                  <a:srgbClr val="FF0000"/>
                </a:solidFill>
              </a:rPr>
              <a:t>Тонкой линии от резьбы нет, как</a:t>
            </a:r>
          </a:p>
          <a:p>
            <a:r>
              <a:rPr lang="ru-RU" sz="800" dirty="0">
                <a:solidFill>
                  <a:srgbClr val="FF0000"/>
                </a:solidFill>
              </a:rPr>
              <a:t>На виде спереди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BA55D6D3-C8F0-4F0E-B6CB-5C652ACEFA36}"/>
              </a:ext>
            </a:extLst>
          </p:cNvPr>
          <p:cNvCxnSpPr>
            <a:cxnSpLocks/>
          </p:cNvCxnSpPr>
          <p:nvPr/>
        </p:nvCxnSpPr>
        <p:spPr>
          <a:xfrm flipV="1">
            <a:off x="4972050" y="3238500"/>
            <a:ext cx="0" cy="514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32AF122C-AA32-401A-9119-5B16C5CB24FC}"/>
              </a:ext>
            </a:extLst>
          </p:cNvPr>
          <p:cNvCxnSpPr/>
          <p:nvPr/>
        </p:nvCxnSpPr>
        <p:spPr>
          <a:xfrm>
            <a:off x="4762407" y="3733800"/>
            <a:ext cx="2144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A194A2EF-414D-444B-A312-9EEBBD953ABD}"/>
              </a:ext>
            </a:extLst>
          </p:cNvPr>
          <p:cNvCxnSpPr/>
          <p:nvPr/>
        </p:nvCxnSpPr>
        <p:spPr>
          <a:xfrm>
            <a:off x="4762407" y="4005263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олилиния: фигура 13">
            <a:extLst>
              <a:ext uri="{FF2B5EF4-FFF2-40B4-BE49-F238E27FC236}">
                <a16:creationId xmlns:a16="http://schemas.microsoft.com/office/drawing/2014/main" id="{AD06D8E6-012E-46A3-B2CB-B47D0BD826CE}"/>
              </a:ext>
            </a:extLst>
          </p:cNvPr>
          <p:cNvSpPr/>
          <p:nvPr/>
        </p:nvSpPr>
        <p:spPr>
          <a:xfrm>
            <a:off x="4743450" y="3538538"/>
            <a:ext cx="128952" cy="90487"/>
          </a:xfrm>
          <a:custGeom>
            <a:avLst/>
            <a:gdLst>
              <a:gd name="connsiteX0" fmla="*/ 0 w 128952"/>
              <a:gd name="connsiteY0" fmla="*/ 0 h 90487"/>
              <a:gd name="connsiteX1" fmla="*/ 100013 w 128952"/>
              <a:gd name="connsiteY1" fmla="*/ 47625 h 90487"/>
              <a:gd name="connsiteX2" fmla="*/ 100013 w 128952"/>
              <a:gd name="connsiteY2" fmla="*/ 47625 h 90487"/>
              <a:gd name="connsiteX3" fmla="*/ 95250 w 128952"/>
              <a:gd name="connsiteY3" fmla="*/ 66675 h 90487"/>
              <a:gd name="connsiteX4" fmla="*/ 19050 w 128952"/>
              <a:gd name="connsiteY4" fmla="*/ 66675 h 90487"/>
              <a:gd name="connsiteX5" fmla="*/ 114300 w 128952"/>
              <a:gd name="connsiteY5" fmla="*/ 61912 h 90487"/>
              <a:gd name="connsiteX6" fmla="*/ 128588 w 128952"/>
              <a:gd name="connsiteY6" fmla="*/ 90487 h 9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952" h="90487">
                <a:moveTo>
                  <a:pt x="0" y="0"/>
                </a:moveTo>
                <a:lnTo>
                  <a:pt x="100013" y="47625"/>
                </a:lnTo>
                <a:lnTo>
                  <a:pt x="100013" y="47625"/>
                </a:lnTo>
                <a:cubicBezTo>
                  <a:pt x="99219" y="50800"/>
                  <a:pt x="108744" y="63500"/>
                  <a:pt x="95250" y="66675"/>
                </a:cubicBezTo>
                <a:cubicBezTo>
                  <a:pt x="81756" y="69850"/>
                  <a:pt x="15875" y="67469"/>
                  <a:pt x="19050" y="66675"/>
                </a:cubicBezTo>
                <a:cubicBezTo>
                  <a:pt x="22225" y="65881"/>
                  <a:pt x="96044" y="57943"/>
                  <a:pt x="114300" y="61912"/>
                </a:cubicBezTo>
                <a:cubicBezTo>
                  <a:pt x="132556" y="65881"/>
                  <a:pt x="128588" y="90487"/>
                  <a:pt x="128588" y="9048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6567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89065" y="4707369"/>
            <a:ext cx="1430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ДЗ №4 лист </a:t>
            </a:r>
            <a:r>
              <a:rPr lang="en-US" dirty="0" smtClean="0"/>
              <a:t>4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444" y="0"/>
            <a:ext cx="38832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873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51228" y="4707369"/>
            <a:ext cx="1468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№4 лист </a:t>
            </a:r>
            <a:r>
              <a:rPr lang="en-US" dirty="0" smtClean="0"/>
              <a:t>5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693" y="0"/>
            <a:ext cx="426299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0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706185" y="4707369"/>
            <a:ext cx="1613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№1 лист 1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947" y="0"/>
            <a:ext cx="361410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0567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737716" y="4707369"/>
            <a:ext cx="158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30.04.2020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7" y="725214"/>
            <a:ext cx="9459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ДЗ№5</a:t>
            </a:r>
          </a:p>
          <a:p>
            <a:r>
              <a:rPr lang="ru-RU" dirty="0" smtClean="0"/>
              <a:t>лист 1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963" y="0"/>
            <a:ext cx="401607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519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737716" y="4707369"/>
            <a:ext cx="158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30.04.2020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7" y="725214"/>
            <a:ext cx="9459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ДЗ№5</a:t>
            </a:r>
          </a:p>
          <a:p>
            <a:r>
              <a:rPr lang="ru-RU" dirty="0" smtClean="0"/>
              <a:t>лист </a:t>
            </a:r>
            <a:r>
              <a:rPr lang="en-US" dirty="0" smtClean="0"/>
              <a:t>2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628" y="120269"/>
            <a:ext cx="8008883" cy="406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703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63840" y="4707369"/>
            <a:ext cx="1455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30.04.2020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№5 лист </a:t>
            </a:r>
            <a:r>
              <a:rPr lang="en-US" dirty="0" smtClean="0"/>
              <a:t>3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593" y="359848"/>
            <a:ext cx="6147816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142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775553" y="4707369"/>
            <a:ext cx="1543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30.04.2020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№5 лист</a:t>
            </a:r>
            <a:r>
              <a:rPr lang="en-US" dirty="0" smtClean="0"/>
              <a:t> 4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418" y="80399"/>
            <a:ext cx="6672210" cy="472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443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706185" y="4707369"/>
            <a:ext cx="1613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№1 лист </a:t>
            </a:r>
            <a:r>
              <a:rPr lang="en-US" dirty="0" smtClean="0"/>
              <a:t>2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494" y="532747"/>
            <a:ext cx="7398551" cy="379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567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70146" y="4707369"/>
            <a:ext cx="144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ДЗ №1 лист </a:t>
            </a:r>
            <a:r>
              <a:rPr lang="en-US" dirty="0" smtClean="0"/>
              <a:t>3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251" y="0"/>
            <a:ext cx="6656048" cy="47086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EA3932-B9ED-4582-810E-D04C593B3CCC}"/>
              </a:ext>
            </a:extLst>
          </p:cNvPr>
          <p:cNvSpPr txBox="1"/>
          <p:nvPr/>
        </p:nvSpPr>
        <p:spPr>
          <a:xfrm>
            <a:off x="4572000" y="3215473"/>
            <a:ext cx="162576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" dirty="0">
                <a:solidFill>
                  <a:srgbClr val="FF0000"/>
                </a:solidFill>
              </a:rPr>
              <a:t>Окружность должна быть тонкая</a:t>
            </a:r>
          </a:p>
        </p:txBody>
      </p:sp>
    </p:spTree>
    <p:extLst>
      <p:ext uri="{BB962C8B-B14F-4D97-AF65-F5344CB8AC3E}">
        <p14:creationId xmlns:p14="http://schemas.microsoft.com/office/powerpoint/2010/main" val="3140021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70146" y="4707369"/>
            <a:ext cx="144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№1 лист </a:t>
            </a:r>
            <a:r>
              <a:rPr lang="en-US" dirty="0" smtClean="0"/>
              <a:t>4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251" y="0"/>
            <a:ext cx="6656048" cy="470864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251" y="0"/>
            <a:ext cx="6656048" cy="468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3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57534" y="4707369"/>
            <a:ext cx="1461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№2 лист 1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714" y="0"/>
            <a:ext cx="36285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63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57534" y="4707369"/>
            <a:ext cx="1461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ДЗ №2 лист </a:t>
            </a:r>
            <a:r>
              <a:rPr lang="en-US" dirty="0" smtClean="0"/>
              <a:t>2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552" y="86708"/>
            <a:ext cx="7630008" cy="3905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28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32309" y="4774168"/>
            <a:ext cx="1550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ДЗ №2 лист </a:t>
            </a:r>
            <a:r>
              <a:rPr lang="en-US" dirty="0" smtClean="0"/>
              <a:t>3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024" y="0"/>
            <a:ext cx="6837582" cy="4834291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3200CE4D-33BB-4197-8951-004C24B31BFF}"/>
              </a:ext>
            </a:extLst>
          </p:cNvPr>
          <p:cNvCxnSpPr>
            <a:cxnSpLocks/>
          </p:cNvCxnSpPr>
          <p:nvPr/>
        </p:nvCxnSpPr>
        <p:spPr>
          <a:xfrm flipH="1" flipV="1">
            <a:off x="3952875" y="1357313"/>
            <a:ext cx="33338" cy="22907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D78C5406-BE1C-4D97-AE3E-2502FFEAF6F4}"/>
              </a:ext>
            </a:extLst>
          </p:cNvPr>
          <p:cNvCxnSpPr/>
          <p:nvPr/>
        </p:nvCxnSpPr>
        <p:spPr>
          <a:xfrm>
            <a:off x="4048125" y="1647825"/>
            <a:ext cx="0" cy="20097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646F0B8-94AD-4041-9443-FEF8948C3B16}"/>
              </a:ext>
            </a:extLst>
          </p:cNvPr>
          <p:cNvSpPr txBox="1"/>
          <p:nvPr/>
        </p:nvSpPr>
        <p:spPr>
          <a:xfrm>
            <a:off x="3952875" y="942976"/>
            <a:ext cx="8066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" dirty="0">
                <a:solidFill>
                  <a:srgbClr val="FF0000"/>
                </a:solidFill>
              </a:rPr>
              <a:t>Знак квадрата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14B630-83D9-4F0D-B97B-C28607F1D013}"/>
              </a:ext>
            </a:extLst>
          </p:cNvPr>
          <p:cNvSpPr txBox="1"/>
          <p:nvPr/>
        </p:nvSpPr>
        <p:spPr>
          <a:xfrm>
            <a:off x="4091457" y="3114287"/>
            <a:ext cx="20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" dirty="0">
                <a:solidFill>
                  <a:srgbClr val="FF0000"/>
                </a:solidFill>
              </a:rPr>
              <a:t>Обозначение разреза</a:t>
            </a:r>
          </a:p>
          <a:p>
            <a:r>
              <a:rPr lang="ru-RU" sz="800" dirty="0">
                <a:solidFill>
                  <a:srgbClr val="FF0000"/>
                </a:solidFill>
              </a:rPr>
              <a:t>Не соответствует изображению – </a:t>
            </a:r>
          </a:p>
          <a:p>
            <a:r>
              <a:rPr lang="ru-RU" sz="800" dirty="0">
                <a:solidFill>
                  <a:srgbClr val="FF0000"/>
                </a:solidFill>
              </a:rPr>
              <a:t>Надо проверить положение сек. плоскости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741EAD-79EE-4BE2-AC5C-6F3D6E28D4A8}"/>
              </a:ext>
            </a:extLst>
          </p:cNvPr>
          <p:cNvSpPr txBox="1"/>
          <p:nvPr/>
        </p:nvSpPr>
        <p:spPr>
          <a:xfrm>
            <a:off x="2659730" y="4432756"/>
            <a:ext cx="26196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" dirty="0">
                <a:solidFill>
                  <a:srgbClr val="FF0000"/>
                </a:solidFill>
              </a:rPr>
              <a:t>На границе вида и разреза не хватает волнистой линии</a:t>
            </a: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C48ECF76-111E-46F5-9CBF-C3E92D15007F}"/>
              </a:ext>
            </a:extLst>
          </p:cNvPr>
          <p:cNvCxnSpPr>
            <a:cxnSpLocks/>
          </p:cNvCxnSpPr>
          <p:nvPr/>
        </p:nvCxnSpPr>
        <p:spPr>
          <a:xfrm>
            <a:off x="3629025" y="3752850"/>
            <a:ext cx="462432" cy="787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07D6589-7B1A-4882-9F19-3DE16EFB6B62}"/>
              </a:ext>
            </a:extLst>
          </p:cNvPr>
          <p:cNvSpPr txBox="1"/>
          <p:nvPr/>
        </p:nvSpPr>
        <p:spPr>
          <a:xfrm>
            <a:off x="6333672" y="2191047"/>
            <a:ext cx="13019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" dirty="0">
                <a:solidFill>
                  <a:srgbClr val="FF0000"/>
                </a:solidFill>
              </a:rPr>
              <a:t>Волнистая линия - тонкая</a:t>
            </a:r>
          </a:p>
        </p:txBody>
      </p:sp>
    </p:spTree>
    <p:extLst>
      <p:ext uri="{BB962C8B-B14F-4D97-AF65-F5344CB8AC3E}">
        <p14:creationId xmlns:p14="http://schemas.microsoft.com/office/powerpoint/2010/main" val="1720611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B75B31-1873-4913-BD65-58BD7945FBF0}"/>
              </a:ext>
            </a:extLst>
          </p:cNvPr>
          <p:cNvSpPr txBox="1"/>
          <p:nvPr/>
        </p:nvSpPr>
        <p:spPr>
          <a:xfrm>
            <a:off x="7832309" y="4774168"/>
            <a:ext cx="1550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14.04.2020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698" y="725214"/>
            <a:ext cx="8702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ДЗ №2 лист </a:t>
            </a:r>
            <a:r>
              <a:rPr lang="en-US" dirty="0" smtClean="0"/>
              <a:t>4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084" y="187426"/>
            <a:ext cx="6150864" cy="426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2053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</TotalTime>
  <Words>229</Words>
  <Application>Microsoft Office PowerPoint</Application>
  <PresentationFormat>Экран (16:9)</PresentationFormat>
  <Paragraphs>67</Paragraphs>
  <Slides>23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1_Тема Office</vt:lpstr>
      <vt:lpstr>Группа РК 6-22Б Журавлев Н. В. Компьютерная графика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МГТУ им. Н.Э. Баумана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Горячкина А.Ю.</dc:creator>
  <cp:lastModifiedBy>2000</cp:lastModifiedBy>
  <cp:revision>234</cp:revision>
  <dcterms:created xsi:type="dcterms:W3CDTF">2018-04-30T18:25:07Z</dcterms:created>
  <dcterms:modified xsi:type="dcterms:W3CDTF">2020-05-22T10:19:21Z</dcterms:modified>
</cp:coreProperties>
</file>

<file path=docProps/thumbnail.jpeg>
</file>